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57" r:id="rId4"/>
    <p:sldId id="273" r:id="rId5"/>
    <p:sldId id="276" r:id="rId6"/>
    <p:sldId id="261" r:id="rId7"/>
    <p:sldId id="274" r:id="rId8"/>
    <p:sldId id="279" r:id="rId9"/>
    <p:sldId id="275" r:id="rId10"/>
    <p:sldId id="277" r:id="rId11"/>
    <p:sldId id="265" r:id="rId12"/>
    <p:sldId id="267" r:id="rId13"/>
    <p:sldId id="28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9" autoAdjust="0"/>
    <p:restoredTop sz="90102" autoAdjust="0"/>
  </p:normalViewPr>
  <p:slideViewPr>
    <p:cSldViewPr>
      <p:cViewPr>
        <p:scale>
          <a:sx n="90" d="100"/>
          <a:sy n="90" d="100"/>
        </p:scale>
        <p:origin x="-762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871039538909896E-2"/>
          <c:y val="7.0397764098912533E-2"/>
          <c:w val="0.61552765357553452"/>
          <c:h val="0.52672617025873336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семей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2016-2019 год</c:v>
                </c:pt>
                <c:pt idx="1">
                  <c:v>2019 - 2021 год</c:v>
                </c:pt>
                <c:pt idx="2">
                  <c:v>2021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19</c:v>
                </c:pt>
                <c:pt idx="2">
                  <c:v>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человек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cat>
            <c:strRef>
              <c:f>Лист1!$A$2:$A$5</c:f>
              <c:strCache>
                <c:ptCount val="3"/>
                <c:pt idx="0">
                  <c:v>2016-2019 год</c:v>
                </c:pt>
                <c:pt idx="1">
                  <c:v>2019 - 2021 год</c:v>
                </c:pt>
                <c:pt idx="2">
                  <c:v>2021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</c:v>
                </c:pt>
                <c:pt idx="1">
                  <c:v>49</c:v>
                </c:pt>
                <c:pt idx="2">
                  <c:v>23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2016-2019 год</c:v>
                </c:pt>
                <c:pt idx="1">
                  <c:v>2019 - 2021 год</c:v>
                </c:pt>
                <c:pt idx="2">
                  <c:v>2021 год</c:v>
                </c:pt>
              </c:strCache>
            </c:strRef>
          </c:cat>
          <c:val>
            <c:numRef>
              <c:f>Лист1!$D$2:$D$5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899136"/>
        <c:axId val="21900672"/>
        <c:axId val="21602304"/>
      </c:bar3DChart>
      <c:catAx>
        <c:axId val="21899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900672"/>
        <c:crosses val="autoZero"/>
        <c:auto val="1"/>
        <c:lblAlgn val="ctr"/>
        <c:lblOffset val="100"/>
        <c:noMultiLvlLbl val="0"/>
      </c:catAx>
      <c:valAx>
        <c:axId val="21900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899136"/>
        <c:crosses val="autoZero"/>
        <c:crossBetween val="between"/>
      </c:valAx>
      <c:serAx>
        <c:axId val="21602304"/>
        <c:scaling>
          <c:orientation val="minMax"/>
        </c:scaling>
        <c:delete val="0"/>
        <c:axPos val="b"/>
        <c:majorTickMark val="out"/>
        <c:minorTickMark val="none"/>
        <c:tickLblPos val="nextTo"/>
        <c:crossAx val="21900672"/>
        <c:crosses val="autoZero"/>
      </c:serAx>
    </c:plotArea>
    <c:legend>
      <c:legendPos val="r"/>
      <c:layout>
        <c:manualLayout>
          <c:xMode val="edge"/>
          <c:yMode val="edge"/>
          <c:x val="0.62693095479138694"/>
          <c:y val="0.78928871954939683"/>
          <c:w val="0.25694082574648536"/>
          <c:h val="0.1861970823624866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EFFDC-07DF-4E80-BF70-33FF4874045D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1E866-8CAC-4497-9848-74F038765B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262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1E866-8CAC-4497-9848-74F038765B4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569FB-6CCE-41AE-871B-1EE1449E647C}" type="datetimeFigureOut">
              <a:rPr lang="ru-RU" smtClean="0"/>
              <a:pPr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00D4D-4690-48A8-964E-463F095C93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04_volgograd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0" y="4777871"/>
            <a:ext cx="9144000" cy="2080129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0" y="4786322"/>
            <a:ext cx="9144000" cy="2071678"/>
          </a:xfrm>
          <a:prstGeom prst="rect">
            <a:avLst/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-76273"/>
            <a:ext cx="9144000" cy="428625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62000">
                <a:schemeClr val="accent1">
                  <a:shade val="67500"/>
                  <a:satMod val="115000"/>
                </a:schemeClr>
              </a:gs>
              <a:gs pos="100000">
                <a:srgbClr val="0078B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4286256"/>
            <a:ext cx="9144000" cy="500066"/>
          </a:xfrm>
          <a:prstGeom prst="rect">
            <a:avLst/>
          </a:prstGeom>
          <a:solidFill>
            <a:schemeClr val="accent1">
              <a:lumMod val="7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500166" y="4572008"/>
            <a:ext cx="7643834" cy="21431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071942"/>
            <a:ext cx="9144000" cy="357190"/>
          </a:xfrm>
          <a:prstGeom prst="rect">
            <a:avLst/>
          </a:prstGeom>
          <a:solidFill>
            <a:srgbClr val="FFFF99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0" y="3000372"/>
            <a:ext cx="9144000" cy="697431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Государственное казенное учреждение социального обслуживания «Жирновский центр социального обслуживания населения»</a:t>
            </a:r>
          </a:p>
          <a:p>
            <a:endParaRPr lang="ru-RU" sz="2000" b="1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0" y="785794"/>
            <a:ext cx="9144000" cy="142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КОМИТЕТ СОЦИАЛЬНОЙ ЗАЩИТЫ НАСЕЛЕНИЯ 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ВОЛГОГРАДСКОЙ ОБЛАСТИ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428596" y="6357958"/>
            <a:ext cx="4286280" cy="35719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ru-RU" sz="1800" dirty="0" smtClean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г</a:t>
            </a:r>
            <a:r>
              <a:rPr lang="ru-RU" sz="1800" smtClean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. </a:t>
            </a:r>
            <a:r>
              <a:rPr lang="ru-RU" sz="1800" dirty="0" smtClean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Жирновск, Жирновский район</a:t>
            </a:r>
            <a:endParaRPr lang="ru-RU" sz="180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6286520"/>
            <a:ext cx="324717" cy="357190"/>
          </a:xfrm>
          <a:prstGeom prst="rect">
            <a:avLst/>
          </a:prstGeom>
        </p:spPr>
      </p:pic>
      <p:sp>
        <p:nvSpPr>
          <p:cNvPr id="16" name="Подзаголовок 2"/>
          <p:cNvSpPr txBox="1">
            <a:spLocks/>
          </p:cNvSpPr>
          <p:nvPr/>
        </p:nvSpPr>
        <p:spPr>
          <a:xfrm>
            <a:off x="0" y="142852"/>
            <a:ext cx="914400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ВОЛГОГРАДСКАЯ ОБЛАСТЬ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0"/>
            <a:ext cx="9144000" cy="335756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62000">
                <a:schemeClr val="accent1">
                  <a:shade val="67500"/>
                  <a:satMod val="115000"/>
                </a:schemeClr>
              </a:gs>
              <a:gs pos="100000">
                <a:srgbClr val="0078B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0" y="428604"/>
            <a:ext cx="9144000" cy="714380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Практика «История жизни»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2357422" y="1000108"/>
            <a:ext cx="4643470" cy="15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1"/>
          <p:cNvSpPr txBox="1">
            <a:spLocks/>
          </p:cNvSpPr>
          <p:nvPr/>
        </p:nvSpPr>
        <p:spPr>
          <a:xfrm>
            <a:off x="0" y="1071546"/>
            <a:ext cx="9144000" cy="917294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Члены замещающих семей,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испытывающие жизненные трудности,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49 человек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из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 семей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A_Sitarskaya\Desktop\4k-aerial-view-volga-river-bridges-volgograd-city-russia_evkmsbqqx__F00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57562"/>
            <a:ext cx="9144000" cy="3500438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0" y="3357562"/>
            <a:ext cx="9144000" cy="3500438"/>
          </a:xfrm>
          <a:prstGeom prst="rect">
            <a:avLst/>
          </a:prstGeom>
          <a:solidFill>
            <a:schemeClr val="tx2">
              <a:lumMod val="20000"/>
              <a:lumOff val="8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2428860" y="4286256"/>
            <a:ext cx="6715140" cy="1643074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/>
            <a:endParaRPr lang="ru-RU" sz="2000" dirty="0"/>
          </a:p>
        </p:txBody>
      </p:sp>
      <p:sp>
        <p:nvSpPr>
          <p:cNvPr id="37" name="Заголовок 1"/>
          <p:cNvSpPr>
            <a:spLocks noGrp="1"/>
          </p:cNvSpPr>
          <p:nvPr>
            <p:ph type="ctrTitle"/>
          </p:nvPr>
        </p:nvSpPr>
        <p:spPr>
          <a:xfrm>
            <a:off x="2643174" y="4286256"/>
            <a:ext cx="6500826" cy="1719378"/>
          </a:xfrm>
          <a:noFill/>
        </p:spPr>
        <p:txBody>
          <a:bodyPr anchor="ctr" anchorCtr="0"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Борисова Наталья Федоровна</a:t>
            </a:r>
            <a:r>
              <a:rPr lang="ru-RU" sz="2200" dirty="0" smtClean="0">
                <a:latin typeface="Calibri" pitchFamily="34" charset="0"/>
                <a:ea typeface="Tahoma" panose="020B0604030504040204" pitchFamily="34" charset="0"/>
                <a:cs typeface="Calibri" pitchFamily="34" charset="0"/>
              </a:rPr>
              <a:t/>
            </a:r>
            <a:br>
              <a:rPr lang="ru-RU" sz="2200" dirty="0" smtClean="0">
                <a:latin typeface="Calibri" pitchFamily="34" charset="0"/>
                <a:ea typeface="Tahoma" panose="020B0604030504040204" pitchFamily="34" charset="0"/>
                <a:cs typeface="Calibri" pitchFamily="34" charset="0"/>
              </a:rPr>
            </a:br>
            <a:r>
              <a:rPr lang="ru-RU" sz="2000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специалист по работе с семьей </a:t>
            </a:r>
            <a:br>
              <a:rPr lang="ru-RU" sz="2000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отделения психолого</a:t>
            </a:r>
            <a:r>
              <a:rPr lang="ru-RU" sz="2000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</a:t>
            </a:r>
            <a:r>
              <a:rPr lang="ru-RU" sz="2000" dirty="0" smtClean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педагогической помощи</a:t>
            </a:r>
            <a:endParaRPr lang="ru-RU" sz="2000" dirty="0"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0" y="3214686"/>
            <a:ext cx="9144000" cy="357190"/>
          </a:xfrm>
          <a:prstGeom prst="rect">
            <a:avLst/>
          </a:prstGeom>
          <a:solidFill>
            <a:srgbClr val="FFFF99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6143636" y="3286124"/>
            <a:ext cx="3000364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3500438"/>
            <a:ext cx="1571604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3333" r="3448"/>
          <a:stretch>
            <a:fillRect/>
          </a:stretch>
        </p:blipFill>
        <p:spPr bwMode="auto">
          <a:xfrm>
            <a:off x="785786" y="4071942"/>
            <a:ext cx="2143140" cy="214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4" grpId="0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389045" y="23240"/>
            <a:ext cx="9501222" cy="92867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 и задачи</a:t>
            </a:r>
            <a:endParaRPr lang="ru-RU" sz="32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itchFamily="34" charset="0"/>
              <a:ea typeface="Tahoma" panose="020B0604030504040204" pitchFamily="34" charset="0"/>
              <a:cs typeface="Calibri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42844" y="1000108"/>
            <a:ext cx="8858312" cy="1714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3969" y="934282"/>
            <a:ext cx="8786874" cy="1500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Дать приемному ребёнку возможность понять самые важные 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события своего прошлого, столкнуться с чувствами по отношению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этим событиям, и стать более вовлеченным в планирование своей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будущей жизни.</a:t>
            </a:r>
          </a:p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929190" y="3143248"/>
            <a:ext cx="1785950" cy="12858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отделить реальные события от фантазий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2844" y="3143248"/>
            <a:ext cx="1785950" cy="12858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внести хронологию в жизнь ребенка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429388" y="4643446"/>
            <a:ext cx="1785950" cy="17145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помочь ребенку поделиться своей историей с окружающими людьми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428860" y="3143248"/>
            <a:ext cx="1785950" cy="12858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повысить самооценку ребенка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71538" y="4643446"/>
            <a:ext cx="1785950" cy="17145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установить как позитивную, так и негативную информацию из жизни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215206" y="3143248"/>
            <a:ext cx="1785950" cy="12858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поддержать  в разрешении сепарации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714744" y="4643446"/>
            <a:ext cx="1785950" cy="17145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способствовать формированию идентичности ребенка</a:t>
            </a:r>
          </a:p>
        </p:txBody>
      </p:sp>
      <p:sp>
        <p:nvSpPr>
          <p:cNvPr id="44" name="Минус 43"/>
          <p:cNvSpPr/>
          <p:nvPr/>
        </p:nvSpPr>
        <p:spPr>
          <a:xfrm>
            <a:off x="0" y="2786058"/>
            <a:ext cx="9144000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Минус 53"/>
          <p:cNvSpPr/>
          <p:nvPr/>
        </p:nvSpPr>
        <p:spPr>
          <a:xfrm rot="5400000">
            <a:off x="7715272" y="2928934"/>
            <a:ext cx="428628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Минус 54"/>
          <p:cNvSpPr/>
          <p:nvPr/>
        </p:nvSpPr>
        <p:spPr>
          <a:xfrm rot="5400000">
            <a:off x="1000100" y="2928934"/>
            <a:ext cx="428628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Минус 55"/>
          <p:cNvSpPr/>
          <p:nvPr/>
        </p:nvSpPr>
        <p:spPr>
          <a:xfrm rot="5400000">
            <a:off x="5715008" y="2928934"/>
            <a:ext cx="428628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Минус 56"/>
          <p:cNvSpPr/>
          <p:nvPr/>
        </p:nvSpPr>
        <p:spPr>
          <a:xfrm rot="5400000">
            <a:off x="3071802" y="2928934"/>
            <a:ext cx="428628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Минус 58"/>
          <p:cNvSpPr/>
          <p:nvPr/>
        </p:nvSpPr>
        <p:spPr>
          <a:xfrm rot="5400000">
            <a:off x="5822165" y="3679033"/>
            <a:ext cx="2357454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Минус 61"/>
          <p:cNvSpPr/>
          <p:nvPr/>
        </p:nvSpPr>
        <p:spPr>
          <a:xfrm rot="5400000">
            <a:off x="3393273" y="3679033"/>
            <a:ext cx="2357454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Минус 62"/>
          <p:cNvSpPr/>
          <p:nvPr/>
        </p:nvSpPr>
        <p:spPr>
          <a:xfrm rot="5400000">
            <a:off x="964381" y="3679033"/>
            <a:ext cx="2357454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4" name="Прямая со стрелкой 63"/>
          <p:cNvCxnSpPr/>
          <p:nvPr/>
        </p:nvCxnSpPr>
        <p:spPr>
          <a:xfrm rot="5400000">
            <a:off x="4358480" y="271382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143900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612576" y="36527"/>
            <a:ext cx="9501222" cy="92867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32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itchFamily="34" charset="0"/>
              <a:ea typeface="Tahoma" panose="020B0604030504040204" pitchFamily="34" charset="0"/>
              <a:cs typeface="Calibri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1000108"/>
            <a:ext cx="8501122" cy="9286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июля 2016 года по ноябрь 2019 года обратились 6 замещающих семей (13 взрослых и детей)</a:t>
            </a:r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428728" y="3929066"/>
            <a:ext cx="3071834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семейной идентичности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28728" y="2643182"/>
            <a:ext cx="3071834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Приемные родители «закрывали тему» прошлого своих детей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28728" y="5214950"/>
            <a:ext cx="3071834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Приемные родители оставляли детей один на один с негативными переживаниями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857884" y="2643182"/>
            <a:ext cx="2357454" cy="37147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связи с этим возникла идея  создания альбома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(папки) </a:t>
            </a:r>
            <a:r>
              <a:rPr lang="ru-RU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История жизни</a:t>
            </a:r>
            <a:r>
              <a:rPr lang="ru-RU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которая помогает </a:t>
            </a:r>
            <a:r>
              <a:rPr lang="ru-RU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попасть</a:t>
            </a:r>
            <a:r>
              <a:rPr lang="ru-RU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прошлое ребенка, защищая и поддерживая в его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переживаниях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Минус 53"/>
          <p:cNvSpPr/>
          <p:nvPr/>
        </p:nvSpPr>
        <p:spPr>
          <a:xfrm>
            <a:off x="714348" y="2285992"/>
            <a:ext cx="1214446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Минус 55"/>
          <p:cNvSpPr/>
          <p:nvPr/>
        </p:nvSpPr>
        <p:spPr>
          <a:xfrm>
            <a:off x="785786" y="3357562"/>
            <a:ext cx="642942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Минус 56"/>
          <p:cNvSpPr/>
          <p:nvPr/>
        </p:nvSpPr>
        <p:spPr>
          <a:xfrm rot="5400000">
            <a:off x="2714612" y="2214554"/>
            <a:ext cx="642942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Минус 58"/>
          <p:cNvSpPr/>
          <p:nvPr/>
        </p:nvSpPr>
        <p:spPr>
          <a:xfrm rot="5400000">
            <a:off x="3416132" y="4727743"/>
            <a:ext cx="3429023" cy="117157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Минус 62"/>
          <p:cNvSpPr/>
          <p:nvPr/>
        </p:nvSpPr>
        <p:spPr>
          <a:xfrm rot="5400000">
            <a:off x="-1370214" y="4013363"/>
            <a:ext cx="4500594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714480" y="2143116"/>
            <a:ext cx="257175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Причины обращений</a:t>
            </a:r>
            <a:endParaRPr lang="ru-RU" b="1" dirty="0"/>
          </a:p>
        </p:txBody>
      </p:sp>
      <p:sp>
        <p:nvSpPr>
          <p:cNvPr id="30" name="Минус 29"/>
          <p:cNvSpPr/>
          <p:nvPr/>
        </p:nvSpPr>
        <p:spPr>
          <a:xfrm>
            <a:off x="785786" y="5643578"/>
            <a:ext cx="642942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Минус 31"/>
          <p:cNvSpPr/>
          <p:nvPr/>
        </p:nvSpPr>
        <p:spPr>
          <a:xfrm>
            <a:off x="785786" y="4500570"/>
            <a:ext cx="642942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Минус 69"/>
          <p:cNvSpPr/>
          <p:nvPr/>
        </p:nvSpPr>
        <p:spPr>
          <a:xfrm rot="10800000">
            <a:off x="4429124" y="3500438"/>
            <a:ext cx="785818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Минус 71"/>
          <p:cNvSpPr/>
          <p:nvPr/>
        </p:nvSpPr>
        <p:spPr>
          <a:xfrm rot="10800000">
            <a:off x="4429124" y="6000768"/>
            <a:ext cx="785818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Стрелка вправо с вырезом 74"/>
          <p:cNvSpPr/>
          <p:nvPr/>
        </p:nvSpPr>
        <p:spPr>
          <a:xfrm flipV="1">
            <a:off x="4500562" y="4714884"/>
            <a:ext cx="1357322" cy="4571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143900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678661" y="-1894"/>
            <a:ext cx="9501222" cy="92867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itchFamily="34" charset="0"/>
              <a:ea typeface="Tahoma" panose="020B0604030504040204" pitchFamily="34" charset="0"/>
              <a:cs typeface="Calibri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857356" y="1071546"/>
            <a:ext cx="5572164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«История жизни»</a:t>
            </a:r>
            <a:endPara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071538" y="3714752"/>
            <a:ext cx="3071834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Ресурсы реализации практики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71538" y="2285992"/>
            <a:ext cx="3071834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Внедрение практики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71538" y="5143512"/>
            <a:ext cx="3071834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Финансовые средства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Минус 69"/>
          <p:cNvSpPr/>
          <p:nvPr/>
        </p:nvSpPr>
        <p:spPr>
          <a:xfrm rot="10800000">
            <a:off x="3929058" y="2857496"/>
            <a:ext cx="1643074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5357818" y="2285992"/>
            <a:ext cx="3071834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ноябрь 2019 – 2021 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429256" y="3714752"/>
            <a:ext cx="3071834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члены замещающих семей, два специалиста по работе семьей, психолог, два волонтёра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429256" y="5143512"/>
            <a:ext cx="3071834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собственные вложения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членов замещающих семей, специалистов, волонтёров и благотворителей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Минус 33"/>
          <p:cNvSpPr/>
          <p:nvPr/>
        </p:nvSpPr>
        <p:spPr>
          <a:xfrm rot="10800000">
            <a:off x="3929058" y="4240535"/>
            <a:ext cx="1714512" cy="4572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Минус 34"/>
          <p:cNvSpPr/>
          <p:nvPr/>
        </p:nvSpPr>
        <p:spPr>
          <a:xfrm rot="10800000">
            <a:off x="3929058" y="5715016"/>
            <a:ext cx="1714512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143900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51488" y="39492"/>
            <a:ext cx="9144000" cy="785818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 этапы реализации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практики</a:t>
            </a:r>
            <a:endParaRPr lang="ru-RU" sz="28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42844" y="1285860"/>
            <a:ext cx="8858312" cy="142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8787" t="15063" r="836"/>
          <a:stretch>
            <a:fillRect/>
          </a:stretch>
        </p:blipFill>
        <p:spPr bwMode="auto">
          <a:xfrm>
            <a:off x="285720" y="4071942"/>
            <a:ext cx="3143272" cy="221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 t="33108" b="24324"/>
          <a:stretch>
            <a:fillRect/>
          </a:stretch>
        </p:blipFill>
        <p:spPr bwMode="auto">
          <a:xfrm>
            <a:off x="5786446" y="4071942"/>
            <a:ext cx="314327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2071670" y="1000108"/>
            <a:ext cx="5072098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Подготовительный этап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720" y="2000240"/>
            <a:ext cx="2357454" cy="1643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рабочей группы по реализации практики (члены замещающей семьи, специалисты, 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волонтёры)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143240" y="2000240"/>
            <a:ext cx="2928958" cy="24288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разработка и обсуждение с целевой и рабочей группой механизма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реализации практики (распределение объема и видов деятельности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между рабочей и целевой группами)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500826" y="2000240"/>
            <a:ext cx="2357454" cy="1643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методического и информационного сопровождения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 rot="16200000" flipH="1">
            <a:off x="6286512" y="1571612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5400000">
            <a:off x="2143108" y="1571612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4" idx="2"/>
            <a:endCxn id="22" idx="0"/>
          </p:cNvCxnSpPr>
          <p:nvPr/>
        </p:nvCxnSpPr>
        <p:spPr>
          <a:xfrm rot="5400000">
            <a:off x="4393405" y="178592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402562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 этапы реализации практики</a:t>
            </a:r>
            <a:endParaRPr lang="ru-RU" sz="28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502386" y="462141"/>
            <a:ext cx="9144000" cy="785818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42844" y="1285860"/>
            <a:ext cx="8858312" cy="142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71670" y="1000108"/>
            <a:ext cx="5072098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Практический этап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720" y="1928802"/>
            <a:ext cx="2714644" cy="1357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реализация практики (сбор материалов и фактов из жизни ребенка)</a:t>
            </a:r>
          </a:p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86116" y="1928802"/>
            <a:ext cx="2714644" cy="121444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внесение необходимых корректив </a:t>
            </a:r>
            <a:endParaRPr lang="ru-RU" sz="20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215074" y="1928802"/>
            <a:ext cx="2714644" cy="1357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разработка и оформление альбома «История жизни»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6286512" y="1571612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0800000" flipV="1">
            <a:off x="2143108" y="1571612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4" idx="2"/>
            <a:endCxn id="22" idx="0"/>
          </p:cNvCxnSpPr>
          <p:nvPr/>
        </p:nvCxnSpPr>
        <p:spPr>
          <a:xfrm rot="16200000" flipH="1">
            <a:off x="4446983" y="1732347"/>
            <a:ext cx="357190" cy="3571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" cstate="print"/>
          <a:srcRect t="19626" r="-313" b="24298"/>
          <a:stretch>
            <a:fillRect/>
          </a:stretch>
        </p:blipFill>
        <p:spPr bwMode="auto">
          <a:xfrm>
            <a:off x="3071802" y="3429000"/>
            <a:ext cx="2973607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 descr="C:\Users\2\Desktop\КОНКУРС\Фото\IMG-20220208-WA0008.jpg"/>
          <p:cNvPicPr>
            <a:picLocks noChangeAspect="1" noChangeArrowheads="1"/>
          </p:cNvPicPr>
          <p:nvPr/>
        </p:nvPicPr>
        <p:blipFill>
          <a:blip r:embed="rId3"/>
          <a:srcRect t="19014" r="1407"/>
          <a:stretch>
            <a:fillRect/>
          </a:stretch>
        </p:blipFill>
        <p:spPr bwMode="auto">
          <a:xfrm>
            <a:off x="285720" y="3500438"/>
            <a:ext cx="2487573" cy="2786082"/>
          </a:xfrm>
          <a:prstGeom prst="rect">
            <a:avLst/>
          </a:prstGeom>
          <a:noFill/>
        </p:spPr>
      </p:pic>
      <p:pic>
        <p:nvPicPr>
          <p:cNvPr id="25604" name="Picture 4" descr="C:\Users\2\Desktop\КОНКУРС\Фото\IMG-bbe0a3b15a898f8262028f5c04ed2103-V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238885" y="3619503"/>
            <a:ext cx="2738460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143900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«История жизни»</a:t>
            </a:r>
            <a:endParaRPr lang="ru-RU" sz="28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52536" y="12271"/>
            <a:ext cx="9144000" cy="785818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42844" y="1285860"/>
            <a:ext cx="8858312" cy="142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4357694"/>
            <a:ext cx="1714512" cy="200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 descr="C:\Users\2\Desktop\Papka-dlya-dokumentov-i-bumag.jpg"/>
          <p:cNvPicPr>
            <a:picLocks noChangeAspect="1" noChangeArrowheads="1"/>
          </p:cNvPicPr>
          <p:nvPr/>
        </p:nvPicPr>
        <p:blipFill>
          <a:blip r:embed="rId3"/>
          <a:srcRect l="7500" t="8861" r="17499" b="9493"/>
          <a:stretch>
            <a:fillRect/>
          </a:stretch>
        </p:blipFill>
        <p:spPr bwMode="auto">
          <a:xfrm>
            <a:off x="3714744" y="4357694"/>
            <a:ext cx="1714512" cy="2000264"/>
          </a:xfrm>
          <a:prstGeom prst="rect">
            <a:avLst/>
          </a:prstGeom>
          <a:noFill/>
        </p:spPr>
      </p:pic>
      <p:pic>
        <p:nvPicPr>
          <p:cNvPr id="25" name="Picture 3" descr="C:\Users\2\Desktop\images.jpg"/>
          <p:cNvPicPr>
            <a:picLocks noChangeAspect="1" noChangeArrowheads="1"/>
          </p:cNvPicPr>
          <p:nvPr/>
        </p:nvPicPr>
        <p:blipFill>
          <a:blip r:embed="rId4"/>
          <a:srcRect l="18353" t="12182" r="25175" b="10158"/>
          <a:stretch>
            <a:fillRect/>
          </a:stretch>
        </p:blipFill>
        <p:spPr bwMode="auto">
          <a:xfrm>
            <a:off x="214282" y="4357694"/>
            <a:ext cx="1643074" cy="2000264"/>
          </a:xfrm>
          <a:prstGeom prst="rect">
            <a:avLst/>
          </a:prstGeom>
          <a:noFill/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1000108"/>
            <a:ext cx="207170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2643182"/>
            <a:ext cx="242889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7" cstate="print"/>
          <a:srcRect l="26316" t="23077" r="2632" b="3846"/>
          <a:stretch>
            <a:fillRect/>
          </a:stretch>
        </p:blipFill>
        <p:spPr bwMode="auto">
          <a:xfrm>
            <a:off x="500034" y="2643182"/>
            <a:ext cx="2500330" cy="156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2\Desktop\P7070007.jpg"/>
          <p:cNvPicPr>
            <a:picLocks noChangeAspect="1" noChangeArrowheads="1"/>
          </p:cNvPicPr>
          <p:nvPr/>
        </p:nvPicPr>
        <p:blipFill>
          <a:blip r:embed="rId8" cstate="print"/>
          <a:srcRect r="1389" b="32380"/>
          <a:stretch>
            <a:fillRect/>
          </a:stretch>
        </p:blipFill>
        <p:spPr bwMode="auto">
          <a:xfrm>
            <a:off x="142844" y="1000108"/>
            <a:ext cx="2071702" cy="1564116"/>
          </a:xfrm>
          <a:prstGeom prst="rect">
            <a:avLst/>
          </a:prstGeom>
          <a:noFill/>
        </p:spPr>
      </p:pic>
      <p:pic>
        <p:nvPicPr>
          <p:cNvPr id="1027" name="Picture 3" descr="C:\Users\2\Desktop\247667_original.jpg"/>
          <p:cNvPicPr>
            <a:picLocks noChangeAspect="1" noChangeArrowheads="1"/>
          </p:cNvPicPr>
          <p:nvPr/>
        </p:nvPicPr>
        <p:blipFill>
          <a:blip r:embed="rId9" cstate="print"/>
          <a:srcRect l="21199" t="6575" r="9997" b="17642"/>
          <a:stretch>
            <a:fillRect/>
          </a:stretch>
        </p:blipFill>
        <p:spPr bwMode="auto">
          <a:xfrm>
            <a:off x="5500694" y="4357694"/>
            <a:ext cx="1714512" cy="2000264"/>
          </a:xfrm>
          <a:prstGeom prst="rect">
            <a:avLst/>
          </a:prstGeom>
          <a:noFill/>
        </p:spPr>
      </p:pic>
      <p:pic>
        <p:nvPicPr>
          <p:cNvPr id="1028" name="Picture 4" descr="C:\Users\2\Desktop\maxresdefault.jpg"/>
          <p:cNvPicPr>
            <a:picLocks noChangeAspect="1" noChangeArrowheads="1"/>
          </p:cNvPicPr>
          <p:nvPr/>
        </p:nvPicPr>
        <p:blipFill>
          <a:blip r:embed="rId10" cstate="print"/>
          <a:srcRect l="21697" t="10287" r="17550"/>
          <a:stretch>
            <a:fillRect/>
          </a:stretch>
        </p:blipFill>
        <p:spPr bwMode="auto">
          <a:xfrm>
            <a:off x="6929454" y="1000108"/>
            <a:ext cx="2071702" cy="1571636"/>
          </a:xfrm>
          <a:prstGeom prst="rect">
            <a:avLst/>
          </a:prstGeom>
          <a:noFill/>
        </p:spPr>
      </p:pic>
      <p:pic>
        <p:nvPicPr>
          <p:cNvPr id="1029" name="Picture 5" descr="C:\Users\2\Desktop\альбом скрап 017.jpg"/>
          <p:cNvPicPr>
            <a:picLocks noChangeAspect="1" noChangeArrowheads="1"/>
          </p:cNvPicPr>
          <p:nvPr/>
        </p:nvPicPr>
        <p:blipFill>
          <a:blip r:embed="rId11" cstate="print"/>
          <a:srcRect l="10185" t="14335" r="3877" b="14860"/>
          <a:stretch>
            <a:fillRect/>
          </a:stretch>
        </p:blipFill>
        <p:spPr bwMode="auto">
          <a:xfrm>
            <a:off x="4714876" y="1000108"/>
            <a:ext cx="2071702" cy="1571636"/>
          </a:xfrm>
          <a:prstGeom prst="rect">
            <a:avLst/>
          </a:prstGeom>
          <a:noFill/>
        </p:spPr>
      </p:pic>
      <p:pic>
        <p:nvPicPr>
          <p:cNvPr id="1030" name="Picture 6" descr="C:\Users\2\Desktop\DSC07132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43636" y="2643182"/>
            <a:ext cx="2428892" cy="1571636"/>
          </a:xfrm>
          <a:prstGeom prst="rect">
            <a:avLst/>
          </a:prstGeom>
          <a:noFill/>
        </p:spPr>
      </p:pic>
      <p:pic>
        <p:nvPicPr>
          <p:cNvPr id="1032" name="Picture 8" descr="C:\Users\2\Desktop\1482599631_albom-na-kolcah.jpg"/>
          <p:cNvPicPr>
            <a:picLocks noChangeAspect="1" noChangeArrowheads="1"/>
          </p:cNvPicPr>
          <p:nvPr/>
        </p:nvPicPr>
        <p:blipFill>
          <a:blip r:embed="rId13"/>
          <a:srcRect l="13147" t="14360" r="28518" b="17456"/>
          <a:stretch>
            <a:fillRect/>
          </a:stretch>
        </p:blipFill>
        <p:spPr bwMode="auto">
          <a:xfrm rot="16200000">
            <a:off x="1821637" y="4536289"/>
            <a:ext cx="2000264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2" cstate="print"/>
          <a:srcRect t="1998" r="31776" b="26974"/>
          <a:stretch>
            <a:fillRect/>
          </a:stretch>
        </p:blipFill>
        <p:spPr bwMode="auto">
          <a:xfrm>
            <a:off x="5000628" y="3714752"/>
            <a:ext cx="382849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 l="20160" t="18994" r="-801"/>
          <a:stretch>
            <a:fillRect/>
          </a:stretch>
        </p:blipFill>
        <p:spPr bwMode="auto">
          <a:xfrm>
            <a:off x="214282" y="3714752"/>
            <a:ext cx="385765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143900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 этапы реализации практики</a:t>
            </a:r>
            <a:endParaRPr lang="ru-RU" sz="28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314882" y="142852"/>
            <a:ext cx="9144000" cy="785818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42844" y="1285860"/>
            <a:ext cx="8858312" cy="142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71670" y="1000108"/>
            <a:ext cx="5072098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Заключительный этап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720" y="1928802"/>
            <a:ext cx="2571768" cy="10715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обратная связь с рабочей и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целевой группой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143240" y="1928802"/>
            <a:ext cx="2928958" cy="19288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 и обобщение количественных и качественных результатов, 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полученных в ходе реализации практики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357950" y="1928802"/>
            <a:ext cx="2571768" cy="107157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оценка эффективности реализации практики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6286512" y="1571612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10800000" flipV="1">
            <a:off x="2143108" y="1571612"/>
            <a:ext cx="428628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14" idx="2"/>
            <a:endCxn id="22" idx="0"/>
          </p:cNvCxnSpPr>
          <p:nvPr/>
        </p:nvCxnSpPr>
        <p:spPr>
          <a:xfrm rot="5400000">
            <a:off x="4429124" y="175020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143900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Практика «История жизни» 2019-2021 г. </a:t>
            </a:r>
          </a:p>
          <a:p>
            <a:pPr algn="ctr"/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324544" y="-24"/>
            <a:ext cx="9144000" cy="785818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42844" y="1071547"/>
            <a:ext cx="8858312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2" name="Диаграмма 31"/>
          <p:cNvGraphicFramePr/>
          <p:nvPr/>
        </p:nvGraphicFramePr>
        <p:xfrm>
          <a:off x="142844" y="1000108"/>
          <a:ext cx="8858312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Заголовок 33"/>
          <p:cNvSpPr>
            <a:spLocks noGrp="1"/>
          </p:cNvSpPr>
          <p:nvPr>
            <p:ph type="title"/>
          </p:nvPr>
        </p:nvSpPr>
        <p:spPr>
          <a:xfrm>
            <a:off x="500034" y="4929198"/>
            <a:ext cx="8286808" cy="1362075"/>
          </a:xfrm>
        </p:spPr>
        <p:txBody>
          <a:bodyPr>
            <a:normAutofit fontScale="90000"/>
          </a:bodyPr>
          <a:lstStyle/>
          <a:p>
            <a:r>
              <a:rPr lang="ru-RU" sz="2000" b="0" cap="none" dirty="0" smtClean="0">
                <a:latin typeface="Times New Roman" pitchFamily="18" charset="0"/>
                <a:cs typeface="Times New Roman" pitchFamily="18" charset="0"/>
              </a:rPr>
              <a:t>Всего с  ноября 2019 года по 2021 год  в реализации практики «История жизни» приняло участие 49 человек из 19 замещающих семей, было создано 20 альбомов   «Истории жизни». </a:t>
            </a:r>
            <a:r>
              <a:rPr lang="ru-RU" sz="2200" b="0" cap="none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0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0" cap="none" dirty="0" smtClean="0">
                <a:latin typeface="Times New Roman" pitchFamily="18" charset="0"/>
                <a:cs typeface="Times New Roman" pitchFamily="18" charset="0"/>
              </a:rPr>
              <a:t>4 замещающих семьи - усыновили и удочерили 5 детей.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358182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396552" y="0"/>
            <a:ext cx="9144000" cy="928670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Результативность практики</a:t>
            </a:r>
          </a:p>
          <a:p>
            <a:r>
              <a:rPr lang="ru-RU" sz="2400" b="1" dirty="0" smtClean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для получателей социальных услуг</a:t>
            </a:r>
            <a:endParaRPr lang="ru-RU" sz="2400" b="1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43108" y="928670"/>
            <a:ext cx="5000660" cy="5715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«История жизни»</a:t>
            </a:r>
            <a:endParaRPr lang="ru-RU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5214950"/>
            <a:ext cx="871543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Развивает у ребенка зрелые психологические защиты  и конструктивные способы решения трудных ситуаций.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2714620"/>
            <a:ext cx="871543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Вносит хронологию в жизнь ребенка, устанавливает связь между прошлым, настоящим и будущим</a:t>
            </a:r>
          </a:p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14282" y="2143116"/>
            <a:ext cx="8715436" cy="5000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Отделяет реальность от фантазий, заполняет «пробелы»в жизни ребенка</a:t>
            </a:r>
          </a:p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14282" y="3929066"/>
            <a:ext cx="871543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Взрослый оказывает помощь ребенку в осмыслении и «обезболивании» трудной информации из прошлого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14282" y="4572008"/>
            <a:ext cx="871543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Сохраняет позитивные воспоминания ребенка, происходит признание хорошего, что было у него, проявление уважения </a:t>
            </a:r>
          </a:p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14282" y="3357562"/>
            <a:ext cx="8715436" cy="5000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Формирует у ребенка чувство привязанности, повышает доверие ко взрослым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4282" y="1571612"/>
            <a:ext cx="8715436" cy="50006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Повышает самооценку ребенка и формирует  идентичность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14282" y="5857892"/>
            <a:ext cx="8715436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Происходит осмысление семейной истории и поиск иного выхода, исключая повторение негативного семейного сценария.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143900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Отзывы получателей социальных услуг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14282" y="1052736"/>
            <a:ext cx="8572560" cy="5072098"/>
          </a:xfrm>
        </p:spPr>
        <p:txBody>
          <a:bodyPr>
            <a:normAutofit/>
          </a:bodyPr>
          <a:lstStyle/>
          <a:p>
            <a:r>
              <a:rPr lang="ru-RU" sz="2000" b="0" cap="none" dirty="0" smtClean="0"/>
              <a:t/>
            </a:r>
            <a:br>
              <a:rPr lang="ru-RU" sz="2000" b="0" cap="none" dirty="0" smtClean="0"/>
            </a:br>
            <a:endParaRPr lang="ru-RU" sz="2000" b="0" cap="none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3643314"/>
            <a:ext cx="257172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3643314"/>
            <a:ext cx="2643206" cy="265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071546"/>
            <a:ext cx="257176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1071546"/>
            <a:ext cx="257176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1071546"/>
            <a:ext cx="258091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4" y="3643314"/>
            <a:ext cx="257176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714356"/>
            <a:ext cx="9144000" cy="214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143900" y="0"/>
            <a:ext cx="1000100" cy="7857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143900" cy="7857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6500834"/>
            <a:ext cx="9144000" cy="357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0" y="928670"/>
            <a:ext cx="9144000" cy="55721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4900" dirty="0" smtClean="0">
                <a:solidFill>
                  <a:prstClr val="black"/>
                </a:solidFill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Семья — как элемент </a:t>
            </a:r>
            <a:r>
              <a:rPr lang="ru-RU" sz="4900" dirty="0" err="1" smtClean="0">
                <a:solidFill>
                  <a:prstClr val="black"/>
                </a:solidFill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пазла</a:t>
            </a:r>
            <a:r>
              <a:rPr lang="ru-RU" sz="4900" dirty="0" smtClean="0">
                <a:solidFill>
                  <a:prstClr val="black"/>
                </a:solidFill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: </a:t>
            </a:r>
          </a:p>
          <a:p>
            <a:pPr lvl="0" algn="ctr"/>
            <a:r>
              <a:rPr lang="ru-RU" sz="4900" dirty="0" smtClean="0">
                <a:solidFill>
                  <a:prstClr val="black"/>
                </a:solidFill>
                <a:latin typeface="Monotype Corsiva" pitchFamily="66" charset="0"/>
                <a:ea typeface="Microsoft Himalaya" pitchFamily="2" charset="0"/>
                <a:cs typeface="Microsoft Himalaya" pitchFamily="2" charset="0"/>
              </a:rPr>
              <a:t>найдёшь недостающий кусочек, и картинка сложится.</a:t>
            </a:r>
            <a:endParaRPr lang="ru-RU" sz="49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4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2269</TotalTime>
  <Words>470</Words>
  <Application>Microsoft Office PowerPoint</Application>
  <PresentationFormat>Экран (4:3)</PresentationFormat>
  <Paragraphs>93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Борисова Наталья Федоровна специалист по работе с семьей  отделения психолого-педагогической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Всего с  ноября 2019 года по 2021 год  в реализации практики «История жизни» приняло участие 49 человек из 19 замещающих семей, было создано 20 альбомов   «Истории жизни».  4 замещающих семьи - усыновили и удочерили 5 детей. </vt:lpstr>
      <vt:lpstr>Презентация PowerPoint</vt:lpstr>
      <vt:lpstr>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Ситарская Анастасия Константиновна</dc:creator>
  <cp:lastModifiedBy>admin</cp:lastModifiedBy>
  <cp:revision>260</cp:revision>
  <dcterms:created xsi:type="dcterms:W3CDTF">2021-09-16T11:39:27Z</dcterms:created>
  <dcterms:modified xsi:type="dcterms:W3CDTF">2022-04-13T07:50:06Z</dcterms:modified>
</cp:coreProperties>
</file>